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r>
            <a:rPr lang="en-US" b="1" dirty="0"/>
            <a:t>Interconnected World</a:t>
          </a:r>
        </a:p>
        <a:p>
          <a:r>
            <a:rPr lang="en-US" dirty="0"/>
            <a:t>The Internet of Things (IoT) connects physical objects to the internet, allowing them to exchange data.</a:t>
          </a:r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53742231-981F-480A-940F-203EC2F7423F}">
      <dgm:prSet/>
      <dgm:spPr/>
      <dgm:t>
        <a:bodyPr/>
        <a:lstStyle/>
        <a:p>
          <a:r>
            <a:rPr lang="en-US" b="1" dirty="0"/>
            <a:t>Smart Applications</a:t>
          </a:r>
        </a:p>
        <a:p>
          <a:r>
            <a:rPr lang="en-US" dirty="0"/>
            <a:t>IoT applications encompass smart homes, agriculture, healthcare, and more.</a:t>
          </a:r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EF41CC5-EF3B-4A6D-8229-3F1333EADFB3}">
      <dgm:prSet/>
      <dgm:spPr/>
      <dgm:t>
        <a:bodyPr/>
        <a:lstStyle/>
        <a:p>
          <a:r>
            <a:rPr lang="en-US" b="1" dirty="0"/>
            <a:t>Data-Driven Insights</a:t>
          </a:r>
        </a:p>
        <a:p>
          <a:r>
            <a:rPr lang="en-US" dirty="0"/>
            <a:t>Data collected from IoT devices provides valuable insights for informed decision-making.</a:t>
          </a:r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 custLinFactNeighborX="9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808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Interconnected World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 Internet of Things (IoT) connects physical objects to the internet, allowing them to exchange data.</a:t>
          </a:r>
        </a:p>
      </dsp:txBody>
      <dsp:txXfrm>
        <a:off x="808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38853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Smart Applications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IoT applications encompass smart homes, agriculture, healthcare, and more.</a:t>
          </a:r>
        </a:p>
      </dsp:txBody>
      <dsp:txXfrm>
        <a:off x="3538853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7193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Data-Driven Insights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collected from IoT devices provides valuable insights for informed decision-making.</a:t>
          </a:r>
        </a:p>
      </dsp:txBody>
      <dsp:txXfrm>
        <a:off x="7077193" y="1485900"/>
        <a:ext cx="3275967" cy="2228850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IoT-based Soil Moisture Monitoring System</a:t>
            </a:r>
            <a:br>
              <a:rPr lang="en-US" sz="2800" b="1" dirty="0"/>
            </a:b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r>
              <a:rPr lang="en-US" sz="3600" dirty="0"/>
              <a:t>IoT-based soil moisture monitoring system using the powerful ESP32 microcontroller.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9D8A9-82EA-D921-35FD-4FF36748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Power Management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225BAC-C97A-6811-ECEA-A75259C15E05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107D0E-A668-7F63-31BB-F7A7B1DFB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788557" cy="3956628"/>
          </a:xfrm>
        </p:spPr>
        <p:txBody>
          <a:bodyPr>
            <a:normAutofit/>
          </a:bodyPr>
          <a:lstStyle/>
          <a:p>
            <a:r>
              <a:rPr lang="en-US" sz="2000" b="1" dirty="0"/>
              <a:t>Battery Optimization</a:t>
            </a:r>
          </a:p>
          <a:p>
            <a:r>
              <a:rPr lang="en-US" sz="2000" dirty="0"/>
              <a:t>Energy-saving techniques like deep sleep modes are implemented.</a:t>
            </a:r>
          </a:p>
          <a:p>
            <a:r>
              <a:rPr lang="en-US" sz="2000" b="1" dirty="0"/>
              <a:t>Power Management ICs</a:t>
            </a:r>
          </a:p>
          <a:p>
            <a:r>
              <a:rPr lang="en-US" sz="2000" dirty="0"/>
              <a:t>Power management ICs regulate power usage efficiently.</a:t>
            </a:r>
          </a:p>
          <a:p>
            <a:r>
              <a:rPr lang="en-US" sz="2000" b="1" dirty="0"/>
              <a:t>Solar Harvesting</a:t>
            </a:r>
          </a:p>
          <a:p>
            <a:r>
              <a:rPr lang="en-US" sz="2000" dirty="0"/>
              <a:t>Harvesting solar energy extends battery life and reduces environmental impact.</a:t>
            </a:r>
          </a:p>
          <a:p>
            <a:endParaRPr lang="en-US" dirty="0"/>
          </a:p>
        </p:txBody>
      </p:sp>
      <p:pic>
        <p:nvPicPr>
          <p:cNvPr id="8194" name="Picture 2" descr="Energy Management System with IOT solution - BuildINT">
            <a:extLst>
              <a:ext uri="{FF2B5EF4-FFF2-40B4-BE49-F238E27FC236}">
                <a16:creationId xmlns:a16="http://schemas.microsoft.com/office/drawing/2014/main" id="{19D94FCD-FB4C-DC5E-FB9D-91A6521A3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763700"/>
            <a:ext cx="3288802" cy="491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120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7AA5-6709-F77A-CC86-FEB2258E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26BB7-3F6B-95CD-2F8E-496525C85C11}"/>
              </a:ext>
            </a:extLst>
          </p:cNvPr>
          <p:cNvSpPr txBox="1"/>
          <p:nvPr/>
        </p:nvSpPr>
        <p:spPr>
          <a:xfrm>
            <a:off x="10986655" y="6488668"/>
            <a:ext cx="120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Bindu y</a:t>
            </a:r>
          </a:p>
        </p:txBody>
      </p:sp>
    </p:spTree>
    <p:extLst>
      <p:ext uri="{BB962C8B-B14F-4D97-AF65-F5344CB8AC3E}">
        <p14:creationId xmlns:p14="http://schemas.microsoft.com/office/powerpoint/2010/main" val="2573080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Introduction to IoT</a:t>
            </a:r>
            <a:br>
              <a:rPr lang="en-US" b="1" dirty="0"/>
            </a:br>
            <a:endParaRPr lang="en-US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1317426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5D905-19A7-442F-8369-05D9EC37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System Components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B8C70-3C4B-5073-0E33-EA5801E59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ESP32 Microcontroller</a:t>
            </a:r>
          </a:p>
          <a:p>
            <a:r>
              <a:rPr lang="en-US" sz="2400" dirty="0"/>
              <a:t>A powerful microcontroller with Wi-Fi and Bluetooth capabilities, responsible for data acquisition, processing, and transmission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1026" name="Picture 2" descr="Introduction to the ESP32 Family of Wireless Microcontrollers (Updated 2024)">
            <a:extLst>
              <a:ext uri="{FF2B5EF4-FFF2-40B4-BE49-F238E27FC236}">
                <a16:creationId xmlns:a16="http://schemas.microsoft.com/office/drawing/2014/main" id="{153753AA-80E5-BE1C-8770-86FF21942F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673" y="1025236"/>
            <a:ext cx="5611090" cy="466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619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E2113-D97C-29E5-8AE5-88AE9640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System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342E7-FBF4-B1B0-657F-86C762745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Soil Moisture Sensor</a:t>
            </a:r>
          </a:p>
          <a:p>
            <a:r>
              <a:rPr lang="en-US" sz="2800" dirty="0"/>
              <a:t>Measures the moisture level in the soil, providing real-time data to the microcontroller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2050" name="Picture 2" descr="xcluma Soil Moisture Meter Soil Humidity Sensor Water Sensor UNO Respberry  : Amazon.in: Industrial &amp; Scientific">
            <a:extLst>
              <a:ext uri="{FF2B5EF4-FFF2-40B4-BE49-F238E27FC236}">
                <a16:creationId xmlns:a16="http://schemas.microsoft.com/office/drawing/2014/main" id="{75D78FC7-17BB-3157-89CA-8B341EC6F2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869" y="7683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466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0B81E-550E-0C45-896A-56EEACF88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System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FECAB-8A3B-0E14-EC44-EB133A70F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 Module</a:t>
            </a:r>
          </a:p>
          <a:p>
            <a:r>
              <a:rPr lang="en-US" sz="2800" dirty="0"/>
              <a:t>Enables wireless connectivity to the internet for data transmission to the cloud.</a:t>
            </a:r>
          </a:p>
          <a:p>
            <a:endParaRPr lang="en-US" dirty="0"/>
          </a:p>
        </p:txBody>
      </p:sp>
      <p:pic>
        <p:nvPicPr>
          <p:cNvPr id="3074" name="Picture 2" descr="Sensors Modules Esp8266 Wifi Module | Sensors Modules">
            <a:extLst>
              <a:ext uri="{FF2B5EF4-FFF2-40B4-BE49-F238E27FC236}">
                <a16:creationId xmlns:a16="http://schemas.microsoft.com/office/drawing/2014/main" id="{5AB1FF81-CE6F-A1D5-8B9D-270297B26A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163" y="745133"/>
            <a:ext cx="6411912" cy="480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326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7627-E93D-A79F-60DB-D11CA5CEF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System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5B770-75DE-5475-1BDC-7368089A7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Platform</a:t>
            </a:r>
          </a:p>
          <a:p>
            <a:r>
              <a:rPr lang="en-US" sz="2800" dirty="0"/>
              <a:t>A secure server that stores and analyzes the data from the sensor, providing a central hub for data management.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19B706-3868-5CB0-D1BA-D5052A753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1345809"/>
            <a:ext cx="6411912" cy="360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47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749B7-003E-6B66-6F85-FB74DFFB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ESP32 Overview</a:t>
            </a:r>
            <a:br>
              <a:rPr lang="en-US" sz="4400" b="1" dirty="0"/>
            </a:br>
            <a:endParaRPr lang="en-US" sz="44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01E169-95D2-1C4E-2C66-843FB054893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00164-71C6-958A-D16A-CF46A400A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3200" b="1" dirty="0"/>
              <a:t>Dual-Core Processor</a:t>
            </a:r>
          </a:p>
          <a:p>
            <a:r>
              <a:rPr lang="en-US" sz="3200" b="1" dirty="0"/>
              <a:t>Built-in Wi-Fi</a:t>
            </a:r>
          </a:p>
          <a:p>
            <a:r>
              <a:rPr lang="en-US" sz="3200" b="1" dirty="0"/>
              <a:t>Low Power Consumption</a:t>
            </a:r>
          </a:p>
          <a:p>
            <a:r>
              <a:rPr lang="en-US" sz="3200" b="1" dirty="0"/>
              <a:t>Rich Peripherals</a:t>
            </a:r>
          </a:p>
          <a:p>
            <a:endParaRPr lang="en-US" dirty="0"/>
          </a:p>
        </p:txBody>
      </p:sp>
      <p:pic>
        <p:nvPicPr>
          <p:cNvPr id="5126" name="Picture 6" descr="Nodemcu ESP32-WROOM-32E Board">
            <a:extLst>
              <a:ext uri="{FF2B5EF4-FFF2-40B4-BE49-F238E27FC236}">
                <a16:creationId xmlns:a16="http://schemas.microsoft.com/office/drawing/2014/main" id="{44484F39-2E09-54E7-A7A3-D5826DF17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551" y="763701"/>
            <a:ext cx="3275751" cy="491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07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8942A-88E1-2720-8A91-F6B9ACECE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Soil Moisture Sensor Integration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A59BA4-197C-62B1-3A9A-36FE6A09798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2DE46-09DA-242A-441D-64DFF8EE3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885538" cy="3818083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Analog Signal</a:t>
            </a:r>
          </a:p>
          <a:p>
            <a:r>
              <a:rPr lang="en-US" sz="2000" dirty="0"/>
              <a:t>The sensor generates an analog signal proportional to soil moisture levels.</a:t>
            </a:r>
          </a:p>
          <a:p>
            <a:r>
              <a:rPr lang="en-US" sz="2000" b="1" dirty="0"/>
              <a:t>ADC Conversion</a:t>
            </a:r>
          </a:p>
          <a:p>
            <a:r>
              <a:rPr lang="en-US" sz="2000" dirty="0"/>
              <a:t>The ESP32's analog-to-digital converter (ADC) reads the sensor's analog signal.</a:t>
            </a:r>
          </a:p>
          <a:p>
            <a:r>
              <a:rPr lang="en-US" sz="2000" b="1" dirty="0"/>
              <a:t>Data Processing</a:t>
            </a:r>
          </a:p>
          <a:p>
            <a:r>
              <a:rPr lang="en-US" sz="2000" dirty="0"/>
              <a:t>The microcontroller processes the digital data to determine soil moisture levels.</a:t>
            </a:r>
          </a:p>
          <a:p>
            <a:endParaRPr lang="en-US" dirty="0"/>
          </a:p>
        </p:txBody>
      </p:sp>
      <p:pic>
        <p:nvPicPr>
          <p:cNvPr id="6146" name="Picture 2" descr="Soil Monitoring with IoT - Smart Agriculture - Manx Technology Group">
            <a:extLst>
              <a:ext uri="{FF2B5EF4-FFF2-40B4-BE49-F238E27FC236}">
                <a16:creationId xmlns:a16="http://schemas.microsoft.com/office/drawing/2014/main" id="{D3A9F084-B404-93DE-B7BF-0475578BB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551" y="763701"/>
            <a:ext cx="3275751" cy="491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35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8F64-F1D9-837D-018E-B54E96B9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Transmission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C380F9-7354-2533-E761-6896DB8026B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ADA20-743F-E3A1-A0F0-9D8C19418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5147996" cy="3998192"/>
          </a:xfrm>
        </p:spPr>
        <p:txBody>
          <a:bodyPr>
            <a:normAutofit/>
          </a:bodyPr>
          <a:lstStyle/>
          <a:p>
            <a:r>
              <a:rPr lang="en-US" sz="2000" b="1" dirty="0"/>
              <a:t>Wi-Fi Connectivity</a:t>
            </a:r>
          </a:p>
          <a:p>
            <a:r>
              <a:rPr lang="en-US" sz="2000" dirty="0"/>
              <a:t>The ESP32 establishes a Wi-Fi connection to the internet.</a:t>
            </a:r>
          </a:p>
          <a:p>
            <a:r>
              <a:rPr lang="en-US" sz="2000" b="1" dirty="0"/>
              <a:t>Data Packaging</a:t>
            </a:r>
          </a:p>
          <a:p>
            <a:r>
              <a:rPr lang="en-US" sz="2000" dirty="0"/>
              <a:t>Soil moisture data is packaged into a specific format for transmission.</a:t>
            </a:r>
          </a:p>
          <a:p>
            <a:r>
              <a:rPr lang="en-US" sz="2000" b="1" dirty="0"/>
              <a:t>Cloud Upload</a:t>
            </a:r>
          </a:p>
          <a:p>
            <a:r>
              <a:rPr lang="en-US" sz="2000" dirty="0"/>
              <a:t>The ESP32 sends the data to the cloud platform for storage and analysis</a:t>
            </a:r>
          </a:p>
          <a:p>
            <a:endParaRPr lang="en-US" dirty="0"/>
          </a:p>
        </p:txBody>
      </p:sp>
      <p:pic>
        <p:nvPicPr>
          <p:cNvPr id="7170" name="Picture 2" descr="IoT – Datatransmission with poor Wi-Fi connectivity | Data Respons">
            <a:extLst>
              <a:ext uri="{FF2B5EF4-FFF2-40B4-BE49-F238E27FC236}">
                <a16:creationId xmlns:a16="http://schemas.microsoft.com/office/drawing/2014/main" id="{A6818449-268E-F693-965A-E330A08E0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551" y="763701"/>
            <a:ext cx="3275751" cy="491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122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{74520EBF-332B-40FA-B8EB-2CD786169CCC}tf12214701_win32</Template>
  <TotalTime>36</TotalTime>
  <Words>307</Words>
  <Application>Microsoft Office PowerPoint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Goudy Old Style</vt:lpstr>
      <vt:lpstr>Times New Roman</vt:lpstr>
      <vt:lpstr>Wingdings 2</vt:lpstr>
      <vt:lpstr>SlateVTI</vt:lpstr>
      <vt:lpstr>IoT-based Soil Moisture Monitoring System </vt:lpstr>
      <vt:lpstr>Introduction to IoT </vt:lpstr>
      <vt:lpstr>System Components </vt:lpstr>
      <vt:lpstr>System Components</vt:lpstr>
      <vt:lpstr>System Components</vt:lpstr>
      <vt:lpstr>System Components</vt:lpstr>
      <vt:lpstr>ESP32 Overview </vt:lpstr>
      <vt:lpstr>Soil Moisture Sensor Integration </vt:lpstr>
      <vt:lpstr>Data Transmission </vt:lpstr>
      <vt:lpstr>Power Management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IoT-based Soil Moisture Monitoring System </dc:title>
  <dc:creator>bindu y</dc:creator>
  <cp:lastModifiedBy>bindu y</cp:lastModifiedBy>
  <cp:revision>1</cp:revision>
  <dcterms:created xsi:type="dcterms:W3CDTF">2024-12-13T23:37:30Z</dcterms:created>
  <dcterms:modified xsi:type="dcterms:W3CDTF">2024-12-14T00:14:04Z</dcterms:modified>
</cp:coreProperties>
</file>